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Anton" charset="1" panose="00000500000000000000"/>
      <p:regular r:id="rId13"/>
    </p:embeddedFont>
    <p:embeddedFont>
      <p:font typeface="Arimo" charset="1" panose="020B0604020202020204"/>
      <p:regular r:id="rId14"/>
    </p:embeddedFont>
    <p:embeddedFont>
      <p:font typeface="Canva Sans" charset="1" panose="020B0503030501040103"/>
      <p:regular r:id="rId15"/>
    </p:embeddedFont>
    <p:embeddedFont>
      <p:font typeface="DM Sans Bold" charset="1" panose="00000000000000000000"/>
      <p:regular r:id="rId16"/>
    </p:embeddedFont>
    <p:embeddedFont>
      <p:font typeface="Canva Sans Bold" charset="1" panose="020B0803030501040103"/>
      <p:regular r:id="rId17"/>
    </p:embeddedFont>
    <p:embeddedFont>
      <p:font typeface="DM Sans" charset="1" panose="0000000000000000000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45B48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109790" y="2819200"/>
            <a:ext cx="3245034" cy="3700781"/>
          </a:xfrm>
          <a:custGeom>
            <a:avLst/>
            <a:gdLst/>
            <a:ahLst/>
            <a:cxnLst/>
            <a:rect r="r" b="b" t="t" l="l"/>
            <a:pathLst>
              <a:path h="3700781" w="3245034">
                <a:moveTo>
                  <a:pt x="0" y="0"/>
                </a:moveTo>
                <a:lnTo>
                  <a:pt x="3245034" y="0"/>
                </a:lnTo>
                <a:lnTo>
                  <a:pt x="3245034" y="3700781"/>
                </a:lnTo>
                <a:lnTo>
                  <a:pt x="0" y="37007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7022" t="0" r="-7022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2071547" y="3984686"/>
            <a:ext cx="7915789" cy="12269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011"/>
              </a:lnSpc>
            </a:pPr>
            <a:r>
              <a:rPr lang="en-US" sz="7150">
                <a:solidFill>
                  <a:srgbClr val="FCDB58"/>
                </a:solidFill>
                <a:latin typeface="Anton"/>
                <a:ea typeface="Anton"/>
                <a:cs typeface="Anton"/>
                <a:sym typeface="Anton"/>
              </a:rPr>
              <a:t>Governance Meetings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name="Table 2" id="2"/>
          <p:cNvGraphicFramePr>
            <a:graphicFrameLocks noGrp="true"/>
          </p:cNvGraphicFramePr>
          <p:nvPr/>
        </p:nvGraphicFramePr>
        <p:xfrm>
          <a:off x="1028700" y="3086100"/>
          <a:ext cx="16230600" cy="4119906"/>
        </p:xfrm>
        <a:graphic>
          <a:graphicData uri="http://schemas.openxmlformats.org/drawingml/2006/table">
            <a:tbl>
              <a:tblPr/>
              <a:tblGrid>
                <a:gridCol w="6544036"/>
                <a:gridCol w="7780967"/>
                <a:gridCol w="1905596"/>
              </a:tblGrid>
              <a:tr h="102868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FFFFFF"/>
                          </a:solidFill>
                          <a:latin typeface="Anton"/>
                          <a:ea typeface="Anton"/>
                          <a:cs typeface="Anton"/>
                          <a:sym typeface="Anton"/>
                        </a:rPr>
                        <a:t>Title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FFFFFF"/>
                          </a:solidFill>
                          <a:latin typeface="Anton"/>
                          <a:ea typeface="Anton"/>
                          <a:cs typeface="Anton"/>
                          <a:sym typeface="Anton"/>
                        </a:rPr>
                        <a:t>Description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FFFFFF"/>
                          </a:solidFill>
                          <a:latin typeface="Anton"/>
                          <a:ea typeface="Anton"/>
                          <a:cs typeface="Anton"/>
                          <a:sym typeface="Anton"/>
                        </a:rPr>
                        <a:t>Page No.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102868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10201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Overview &amp; Structure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10201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Summary of meetings, structures, cadence &amp; approach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213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10201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Meeting Structures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10201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Detailed description, agenda, roles &amp; responsibilities for each meeting level 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316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10201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Appendicies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r>
                        <a:rPr lang="en-US" sz="1800">
                          <a:solidFill>
                            <a:srgbClr val="010201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A. Meeting Attendees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52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3" id="3"/>
          <p:cNvSpPr txBox="true"/>
          <p:nvPr/>
        </p:nvSpPr>
        <p:spPr>
          <a:xfrm rot="0">
            <a:off x="1028700" y="857250"/>
            <a:ext cx="4138315" cy="15665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>
                <a:solidFill>
                  <a:srgbClr val="45B48A"/>
                </a:solidFill>
                <a:latin typeface="Anton"/>
                <a:ea typeface="Anton"/>
                <a:cs typeface="Anton"/>
                <a:sym typeface="Anton"/>
              </a:rPr>
              <a:t>Contents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775261" y="653272"/>
            <a:ext cx="10626676" cy="9545100"/>
            <a:chOff x="0" y="0"/>
            <a:chExt cx="812800" cy="73007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730074"/>
            </a:xfrm>
            <a:custGeom>
              <a:avLst/>
              <a:gdLst/>
              <a:ahLst/>
              <a:cxnLst/>
              <a:rect r="r" b="b" t="t" l="l"/>
              <a:pathLst>
                <a:path h="730074" w="812800">
                  <a:moveTo>
                    <a:pt x="406400" y="0"/>
                  </a:moveTo>
                  <a:lnTo>
                    <a:pt x="812800" y="730074"/>
                  </a:lnTo>
                  <a:lnTo>
                    <a:pt x="0" y="730074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45B48A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127000" y="300863"/>
              <a:ext cx="558800" cy="37706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28700" y="3423437"/>
            <a:ext cx="16230600" cy="47749"/>
            <a:chOff x="0" y="0"/>
            <a:chExt cx="4274726" cy="1257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4274726" cy="12576"/>
            </a:xfrm>
            <a:custGeom>
              <a:avLst/>
              <a:gdLst/>
              <a:ahLst/>
              <a:cxnLst/>
              <a:rect r="r" b="b" t="t" l="l"/>
              <a:pathLst>
                <a:path h="12576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12576"/>
                  </a:lnTo>
                  <a:lnTo>
                    <a:pt x="0" y="12576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45B48A"/>
              </a:solidFill>
              <a:prstDash val="sysDot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4274726" cy="5067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1028700" y="5168750"/>
            <a:ext cx="16230600" cy="47796"/>
            <a:chOff x="0" y="0"/>
            <a:chExt cx="4274726" cy="12588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4274726" cy="12588"/>
            </a:xfrm>
            <a:custGeom>
              <a:avLst/>
              <a:gdLst/>
              <a:ahLst/>
              <a:cxnLst/>
              <a:rect r="r" b="b" t="t" l="l"/>
              <a:pathLst>
                <a:path h="12588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12588"/>
                  </a:lnTo>
                  <a:lnTo>
                    <a:pt x="0" y="12588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45B48A"/>
              </a:solidFill>
              <a:prstDash val="sysDot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4274726" cy="506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028700" y="6929804"/>
            <a:ext cx="16230600" cy="47844"/>
            <a:chOff x="0" y="0"/>
            <a:chExt cx="4274726" cy="12601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4274726" cy="12601"/>
            </a:xfrm>
            <a:custGeom>
              <a:avLst/>
              <a:gdLst/>
              <a:ahLst/>
              <a:cxnLst/>
              <a:rect r="r" b="b" t="t" l="l"/>
              <a:pathLst>
                <a:path h="12601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12601"/>
                  </a:lnTo>
                  <a:lnTo>
                    <a:pt x="0" y="12601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45B48A"/>
              </a:solidFill>
              <a:prstDash val="sysDot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4274726" cy="5070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028700" y="8673421"/>
            <a:ext cx="16230600" cy="47625"/>
            <a:chOff x="0" y="0"/>
            <a:chExt cx="4274726" cy="12543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4274726" cy="12543"/>
            </a:xfrm>
            <a:custGeom>
              <a:avLst/>
              <a:gdLst/>
              <a:ahLst/>
              <a:cxnLst/>
              <a:rect r="r" b="b" t="t" l="l"/>
              <a:pathLst>
                <a:path h="12543" w="4274726">
                  <a:moveTo>
                    <a:pt x="0" y="0"/>
                  </a:moveTo>
                  <a:lnTo>
                    <a:pt x="4274726" y="0"/>
                  </a:lnTo>
                  <a:lnTo>
                    <a:pt x="4274726" y="12543"/>
                  </a:lnTo>
                  <a:lnTo>
                    <a:pt x="0" y="12543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45B48A"/>
              </a:solidFill>
              <a:prstDash val="sysDot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38100"/>
              <a:ext cx="4274726" cy="5064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1028700" y="3671793"/>
            <a:ext cx="1554332" cy="1296350"/>
            <a:chOff x="0" y="0"/>
            <a:chExt cx="409371" cy="341426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09371" cy="341426"/>
            </a:xfrm>
            <a:custGeom>
              <a:avLst/>
              <a:gdLst/>
              <a:ahLst/>
              <a:cxnLst/>
              <a:rect r="r" b="b" t="t" l="l"/>
              <a:pathLst>
                <a:path h="341426" w="409371">
                  <a:moveTo>
                    <a:pt x="0" y="0"/>
                  </a:moveTo>
                  <a:lnTo>
                    <a:pt x="409371" y="0"/>
                  </a:lnTo>
                  <a:lnTo>
                    <a:pt x="409371" y="341426"/>
                  </a:lnTo>
                  <a:lnTo>
                    <a:pt x="0" y="341426"/>
                  </a:lnTo>
                  <a:close/>
                </a:path>
              </a:pathLst>
            </a:custGeom>
            <a:solidFill>
              <a:srgbClr val="45B48A">
                <a:alpha val="40784"/>
              </a:srgbClr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47625"/>
              <a:ext cx="409371" cy="389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  <a:r>
                <a:rPr lang="en-US" sz="2400">
                  <a:solidFill>
                    <a:srgbClr val="FEDD58">
                      <a:alpha val="40784"/>
                    </a:srgbClr>
                  </a:solidFill>
                  <a:latin typeface="Anton"/>
                  <a:ea typeface="Anton"/>
                  <a:cs typeface="Anton"/>
                  <a:sym typeface="Anton"/>
                </a:rPr>
                <a:t>6-Monthly</a:t>
              </a:r>
            </a:p>
          </p:txBody>
        </p:sp>
      </p:grpSp>
      <p:sp>
        <p:nvSpPr>
          <p:cNvPr name="TextBox 20" id="20"/>
          <p:cNvSpPr txBox="true"/>
          <p:nvPr/>
        </p:nvSpPr>
        <p:spPr>
          <a:xfrm rot="0">
            <a:off x="8528625" y="2055648"/>
            <a:ext cx="1119947" cy="9486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95"/>
              </a:lnSpc>
            </a:pPr>
            <a:r>
              <a:rPr lang="en-US" sz="2782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Partner </a:t>
            </a:r>
          </a:p>
          <a:p>
            <a:pPr algn="ctr">
              <a:lnSpc>
                <a:spcPts val="3895"/>
              </a:lnSpc>
            </a:pPr>
            <a:r>
              <a:rPr lang="en-US" sz="2782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Day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7508459" y="3841849"/>
            <a:ext cx="3271082" cy="8248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Executive </a:t>
            </a:r>
          </a:p>
          <a:p>
            <a:pPr algn="ctr">
              <a:lnSpc>
                <a:spcPts val="3360"/>
              </a:lnSpc>
            </a:pPr>
            <a:r>
              <a:rPr lang="en-US" sz="24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Partnership Meeting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969342" y="5636931"/>
            <a:ext cx="4238514" cy="8248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Service Review </a:t>
            </a:r>
          </a:p>
          <a:p>
            <a:pPr algn="ctr">
              <a:lnSpc>
                <a:spcPts val="3360"/>
              </a:lnSpc>
            </a:pPr>
            <a:r>
              <a:rPr lang="en-US" sz="24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Meeting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5719741" y="7598840"/>
            <a:ext cx="6737715" cy="4057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Operational Meetings or Calls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479703" y="9054421"/>
            <a:ext cx="9217791" cy="4057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0"/>
              </a:lnSpc>
              <a:spcBef>
                <a:spcPct val="0"/>
              </a:spcBef>
            </a:pPr>
            <a:r>
              <a:rPr lang="en-US" sz="2400">
                <a:solidFill>
                  <a:srgbClr val="FFFFFF"/>
                </a:solidFill>
                <a:latin typeface="Anton"/>
                <a:ea typeface="Anton"/>
                <a:cs typeface="Anton"/>
                <a:sym typeface="Anton"/>
              </a:rPr>
              <a:t>Stand-up/ break-glass Meeting/ Calls</a:t>
            </a:r>
          </a:p>
        </p:txBody>
      </p:sp>
      <p:grpSp>
        <p:nvGrpSpPr>
          <p:cNvPr name="Group 25" id="25"/>
          <p:cNvGrpSpPr/>
          <p:nvPr/>
        </p:nvGrpSpPr>
        <p:grpSpPr>
          <a:xfrm rot="0">
            <a:off x="1028700" y="5416572"/>
            <a:ext cx="1554332" cy="1296350"/>
            <a:chOff x="0" y="0"/>
            <a:chExt cx="409371" cy="341426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409371" cy="341426"/>
            </a:xfrm>
            <a:custGeom>
              <a:avLst/>
              <a:gdLst/>
              <a:ahLst/>
              <a:cxnLst/>
              <a:rect r="r" b="b" t="t" l="l"/>
              <a:pathLst>
                <a:path h="341426" w="409371">
                  <a:moveTo>
                    <a:pt x="0" y="0"/>
                  </a:moveTo>
                  <a:lnTo>
                    <a:pt x="409371" y="0"/>
                  </a:lnTo>
                  <a:lnTo>
                    <a:pt x="409371" y="341426"/>
                  </a:lnTo>
                  <a:lnTo>
                    <a:pt x="0" y="341426"/>
                  </a:lnTo>
                  <a:close/>
                </a:path>
              </a:pathLst>
            </a:custGeom>
            <a:solidFill>
              <a:srgbClr val="45B48A">
                <a:alpha val="56863"/>
              </a:srgbClr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0" y="-47625"/>
              <a:ext cx="409371" cy="389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  <a:r>
                <a:rPr lang="en-US" sz="2400">
                  <a:solidFill>
                    <a:srgbClr val="FEDD58">
                      <a:alpha val="56863"/>
                    </a:srgbClr>
                  </a:solidFill>
                  <a:latin typeface="Anton"/>
                  <a:ea typeface="Anton"/>
                  <a:cs typeface="Anton"/>
                  <a:sym typeface="Anton"/>
                </a:rPr>
                <a:t>Bi-Monthly</a:t>
              </a: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1028700" y="7157996"/>
            <a:ext cx="1554332" cy="1296350"/>
            <a:chOff x="0" y="0"/>
            <a:chExt cx="409371" cy="341426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409371" cy="341426"/>
            </a:xfrm>
            <a:custGeom>
              <a:avLst/>
              <a:gdLst/>
              <a:ahLst/>
              <a:cxnLst/>
              <a:rect r="r" b="b" t="t" l="l"/>
              <a:pathLst>
                <a:path h="341426" w="409371">
                  <a:moveTo>
                    <a:pt x="0" y="0"/>
                  </a:moveTo>
                  <a:lnTo>
                    <a:pt x="409371" y="0"/>
                  </a:lnTo>
                  <a:lnTo>
                    <a:pt x="409371" y="341426"/>
                  </a:lnTo>
                  <a:lnTo>
                    <a:pt x="0" y="341426"/>
                  </a:lnTo>
                  <a:close/>
                </a:path>
              </a:pathLst>
            </a:custGeom>
            <a:solidFill>
              <a:srgbClr val="45B48A">
                <a:alpha val="75686"/>
              </a:srgbClr>
            </a:solidFill>
          </p:spPr>
        </p:sp>
        <p:sp>
          <p:nvSpPr>
            <p:cNvPr name="TextBox 30" id="30"/>
            <p:cNvSpPr txBox="true"/>
            <p:nvPr/>
          </p:nvSpPr>
          <p:spPr>
            <a:xfrm>
              <a:off x="0" y="-47625"/>
              <a:ext cx="409371" cy="389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  <a:r>
                <a:rPr lang="en-US" sz="2400">
                  <a:solidFill>
                    <a:srgbClr val="FEDD58">
                      <a:alpha val="75686"/>
                    </a:srgbClr>
                  </a:solidFill>
                  <a:latin typeface="Anton"/>
                  <a:ea typeface="Anton"/>
                  <a:cs typeface="Anton"/>
                  <a:sym typeface="Anton"/>
                </a:rPr>
                <a:t>weekly</a:t>
              </a: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1028700" y="8902021"/>
            <a:ext cx="1554332" cy="1296350"/>
            <a:chOff x="0" y="0"/>
            <a:chExt cx="409371" cy="341426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409371" cy="341426"/>
            </a:xfrm>
            <a:custGeom>
              <a:avLst/>
              <a:gdLst/>
              <a:ahLst/>
              <a:cxnLst/>
              <a:rect r="r" b="b" t="t" l="l"/>
              <a:pathLst>
                <a:path h="341426" w="409371">
                  <a:moveTo>
                    <a:pt x="0" y="0"/>
                  </a:moveTo>
                  <a:lnTo>
                    <a:pt x="409371" y="0"/>
                  </a:lnTo>
                  <a:lnTo>
                    <a:pt x="409371" y="341426"/>
                  </a:lnTo>
                  <a:lnTo>
                    <a:pt x="0" y="341426"/>
                  </a:lnTo>
                  <a:close/>
                </a:path>
              </a:pathLst>
            </a:custGeom>
            <a:solidFill>
              <a:srgbClr val="45B48A"/>
            </a:solidFill>
          </p:spPr>
        </p:sp>
        <p:sp>
          <p:nvSpPr>
            <p:cNvPr name="TextBox 33" id="33"/>
            <p:cNvSpPr txBox="true"/>
            <p:nvPr/>
          </p:nvSpPr>
          <p:spPr>
            <a:xfrm>
              <a:off x="0" y="-47625"/>
              <a:ext cx="409371" cy="389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  <a:r>
                <a:rPr lang="en-US" sz="2400">
                  <a:solidFill>
                    <a:srgbClr val="FEDD58"/>
                  </a:solidFill>
                  <a:latin typeface="Anton"/>
                  <a:ea typeface="Anton"/>
                  <a:cs typeface="Anton"/>
                  <a:sym typeface="Anton"/>
                </a:rPr>
                <a:t>When required</a:t>
              </a: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1028700" y="1815788"/>
            <a:ext cx="1554332" cy="1296350"/>
            <a:chOff x="0" y="0"/>
            <a:chExt cx="409371" cy="341426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409371" cy="341426"/>
            </a:xfrm>
            <a:custGeom>
              <a:avLst/>
              <a:gdLst/>
              <a:ahLst/>
              <a:cxnLst/>
              <a:rect r="r" b="b" t="t" l="l"/>
              <a:pathLst>
                <a:path h="341426" w="409371">
                  <a:moveTo>
                    <a:pt x="0" y="0"/>
                  </a:moveTo>
                  <a:lnTo>
                    <a:pt x="409371" y="0"/>
                  </a:lnTo>
                  <a:lnTo>
                    <a:pt x="409371" y="341426"/>
                  </a:lnTo>
                  <a:lnTo>
                    <a:pt x="0" y="341426"/>
                  </a:lnTo>
                  <a:close/>
                </a:path>
              </a:pathLst>
            </a:custGeom>
            <a:solidFill>
              <a:srgbClr val="45B48A">
                <a:alpha val="27843"/>
              </a:srgbClr>
            </a:solidFill>
          </p:spPr>
        </p:sp>
        <p:sp>
          <p:nvSpPr>
            <p:cNvPr name="TextBox 36" id="36"/>
            <p:cNvSpPr txBox="true"/>
            <p:nvPr/>
          </p:nvSpPr>
          <p:spPr>
            <a:xfrm>
              <a:off x="0" y="-47625"/>
              <a:ext cx="409371" cy="389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  <a:r>
                <a:rPr lang="en-US" sz="2400">
                  <a:solidFill>
                    <a:srgbClr val="FCDB58">
                      <a:alpha val="27843"/>
                    </a:srgbClr>
                  </a:solidFill>
                  <a:latin typeface="Anton"/>
                  <a:ea typeface="Anton"/>
                  <a:cs typeface="Anton"/>
                  <a:sym typeface="Anton"/>
                </a:rPr>
                <a:t>Annually</a:t>
              </a:r>
            </a:p>
          </p:txBody>
        </p:sp>
      </p:grpSp>
      <p:sp>
        <p:nvSpPr>
          <p:cNvPr name="TextBox 37" id="37"/>
          <p:cNvSpPr txBox="true"/>
          <p:nvPr/>
        </p:nvSpPr>
        <p:spPr>
          <a:xfrm rot="0">
            <a:off x="1028700" y="75888"/>
            <a:ext cx="5483423" cy="863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5000">
                <a:solidFill>
                  <a:srgbClr val="45B48A"/>
                </a:solidFill>
                <a:latin typeface="Anton"/>
                <a:ea typeface="Anton"/>
                <a:cs typeface="Anton"/>
                <a:sym typeface="Anton"/>
              </a:rPr>
              <a:t>Governance Overview</a:t>
            </a:r>
          </a:p>
        </p:txBody>
      </p:sp>
      <p:sp>
        <p:nvSpPr>
          <p:cNvPr name="Freeform 38" id="38"/>
          <p:cNvSpPr/>
          <p:nvPr/>
        </p:nvSpPr>
        <p:spPr>
          <a:xfrm flipH="false" flipV="false" rot="0">
            <a:off x="17700295" y="0"/>
            <a:ext cx="587705" cy="670245"/>
          </a:xfrm>
          <a:custGeom>
            <a:avLst/>
            <a:gdLst/>
            <a:ahLst/>
            <a:cxnLst/>
            <a:rect r="r" b="b" t="t" l="l"/>
            <a:pathLst>
              <a:path h="670245" w="587705">
                <a:moveTo>
                  <a:pt x="0" y="0"/>
                </a:moveTo>
                <a:lnTo>
                  <a:pt x="587705" y="0"/>
                </a:lnTo>
                <a:lnTo>
                  <a:pt x="587705" y="670245"/>
                </a:lnTo>
                <a:lnTo>
                  <a:pt x="0" y="67024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5000"/>
            </a:blip>
            <a:stretch>
              <a:fillRect l="-7022" t="0" r="-7022" b="0"/>
            </a:stretch>
          </a:blipFill>
        </p:spPr>
      </p:sp>
      <p:sp>
        <p:nvSpPr>
          <p:cNvPr name="TextBox 39" id="39"/>
          <p:cNvSpPr txBox="true"/>
          <p:nvPr/>
        </p:nvSpPr>
        <p:spPr>
          <a:xfrm rot="0">
            <a:off x="11023157" y="1787213"/>
            <a:ext cx="6236143" cy="790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Chaired by Executive</a:t>
            </a:r>
          </a:p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Relationship focus. Delivery of workshop to common challenges across supplier/business base &amp; to provide business updates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1464152" y="3777043"/>
            <a:ext cx="6236143" cy="790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Annually </a:t>
            </a:r>
          </a:p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Chaired by  Executive</a:t>
            </a:r>
          </a:p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Business updates, innovation focus. Executive level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2457456" y="5404520"/>
            <a:ext cx="5771154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Annually </a:t>
            </a:r>
          </a:p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Chaired by Project Manager</a:t>
            </a:r>
          </a:p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Performance, Risk, Commercial, Finance &amp; Feedback focused 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3413416" y="7529946"/>
            <a:ext cx="4286879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Ran weekly, operational and delivery focussed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4401937" y="9073471"/>
            <a:ext cx="3592211" cy="523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Requested by either party</a:t>
            </a:r>
          </a:p>
          <a:p>
            <a:pPr algn="l" marL="323850" indent="-161925" lvl="1">
              <a:lnSpc>
                <a:spcPts val="2100"/>
              </a:lnSpc>
              <a:buFont typeface="Arial"/>
              <a:buChar char="•"/>
            </a:pPr>
            <a:r>
              <a:rPr lang="en-US" sz="15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As and when required</a:t>
            </a:r>
          </a:p>
        </p:txBody>
      </p:sp>
      <p:grpSp>
        <p:nvGrpSpPr>
          <p:cNvPr name="Group 44" id="44"/>
          <p:cNvGrpSpPr/>
          <p:nvPr/>
        </p:nvGrpSpPr>
        <p:grpSpPr>
          <a:xfrm rot="0">
            <a:off x="10910087" y="52713"/>
            <a:ext cx="5574814" cy="1296350"/>
            <a:chOff x="0" y="0"/>
            <a:chExt cx="1468264" cy="341426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1468264" cy="341426"/>
            </a:xfrm>
            <a:custGeom>
              <a:avLst/>
              <a:gdLst/>
              <a:ahLst/>
              <a:cxnLst/>
              <a:rect r="r" b="b" t="t" l="l"/>
              <a:pathLst>
                <a:path h="341426" w="1468264">
                  <a:moveTo>
                    <a:pt x="0" y="0"/>
                  </a:moveTo>
                  <a:lnTo>
                    <a:pt x="1468264" y="0"/>
                  </a:lnTo>
                  <a:lnTo>
                    <a:pt x="1468264" y="341426"/>
                  </a:lnTo>
                  <a:lnTo>
                    <a:pt x="0" y="341426"/>
                  </a:lnTo>
                  <a:close/>
                </a:path>
              </a:pathLst>
            </a:custGeom>
            <a:solidFill>
              <a:srgbClr val="45B48A"/>
            </a:solidFill>
          </p:spPr>
        </p:sp>
        <p:sp>
          <p:nvSpPr>
            <p:cNvPr name="TextBox 46" id="46"/>
            <p:cNvSpPr txBox="true"/>
            <p:nvPr/>
          </p:nvSpPr>
          <p:spPr>
            <a:xfrm>
              <a:off x="0" y="-47625"/>
              <a:ext cx="1468264" cy="389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  <a:r>
                <a:rPr lang="en-US" sz="2400">
                  <a:solidFill>
                    <a:srgbClr val="FEDD58"/>
                  </a:solidFill>
                  <a:latin typeface="Anton"/>
                  <a:ea typeface="Anton"/>
                  <a:cs typeface="Anton"/>
                  <a:sym typeface="Anton"/>
                </a:rPr>
                <a:t>EDIT, ADD, REMOVE LEVELS TO MEET YOUR NEEDS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944088" y="26111"/>
            <a:ext cx="11182613" cy="10182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345"/>
              </a:lnSpc>
            </a:pPr>
            <a:r>
              <a:rPr lang="en-US" sz="5960">
                <a:solidFill>
                  <a:srgbClr val="45B48A"/>
                </a:solidFill>
                <a:latin typeface="Anton"/>
                <a:ea typeface="Anton"/>
                <a:cs typeface="Anton"/>
                <a:sym typeface="Anton"/>
              </a:rPr>
              <a:t>EXECUTIVE PARTNERSHIP MEETING</a:t>
            </a:r>
          </a:p>
        </p:txBody>
      </p:sp>
      <p:graphicFrame>
        <p:nvGraphicFramePr>
          <p:cNvPr name="Table 3" id="3"/>
          <p:cNvGraphicFramePr>
            <a:graphicFrameLocks noGrp="true"/>
          </p:cNvGraphicFramePr>
          <p:nvPr/>
        </p:nvGraphicFramePr>
        <p:xfrm>
          <a:off x="859476" y="1393548"/>
          <a:ext cx="11351836" cy="8701924"/>
        </p:xfrm>
        <a:graphic>
          <a:graphicData uri="http://schemas.openxmlformats.org/drawingml/2006/table">
            <a:tbl>
              <a:tblPr/>
              <a:tblGrid>
                <a:gridCol w="1889797"/>
                <a:gridCol w="9462039"/>
              </a:tblGrid>
              <a:tr h="11469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Purpose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2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Objectives, Frequency &amp; Format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65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Pre-Meeting Requirements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522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Target Agenda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name="Group 4" id="4"/>
          <p:cNvGrpSpPr/>
          <p:nvPr/>
        </p:nvGrpSpPr>
        <p:grpSpPr>
          <a:xfrm rot="0">
            <a:off x="5278475" y="9258300"/>
            <a:ext cx="5574814" cy="1296350"/>
            <a:chOff x="0" y="0"/>
            <a:chExt cx="1468264" cy="341426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468264" cy="341426"/>
            </a:xfrm>
            <a:custGeom>
              <a:avLst/>
              <a:gdLst/>
              <a:ahLst/>
              <a:cxnLst/>
              <a:rect r="r" b="b" t="t" l="l"/>
              <a:pathLst>
                <a:path h="341426" w="1468264">
                  <a:moveTo>
                    <a:pt x="0" y="0"/>
                  </a:moveTo>
                  <a:lnTo>
                    <a:pt x="1468264" y="0"/>
                  </a:lnTo>
                  <a:lnTo>
                    <a:pt x="1468264" y="341426"/>
                  </a:lnTo>
                  <a:lnTo>
                    <a:pt x="0" y="341426"/>
                  </a:lnTo>
                  <a:close/>
                </a:path>
              </a:pathLst>
            </a:custGeom>
            <a:solidFill>
              <a:srgbClr val="45B48A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-47625"/>
              <a:ext cx="1468264" cy="389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  <a:r>
                <a:rPr lang="en-US" sz="2400">
                  <a:solidFill>
                    <a:srgbClr val="FEDD58"/>
                  </a:solidFill>
                  <a:latin typeface="Anton"/>
                  <a:ea typeface="Anton"/>
                  <a:cs typeface="Anton"/>
                  <a:sym typeface="Anton"/>
                </a:rPr>
                <a:t>EDIT TO SUIT</a:t>
              </a:r>
            </a:p>
          </p:txBody>
        </p:sp>
      </p:grpSp>
      <p:graphicFrame>
        <p:nvGraphicFramePr>
          <p:cNvPr name="Table 7" id="7"/>
          <p:cNvGraphicFramePr>
            <a:graphicFrameLocks noGrp="true"/>
          </p:cNvGraphicFramePr>
          <p:nvPr/>
        </p:nvGraphicFramePr>
        <p:xfrm>
          <a:off x="13027536" y="140411"/>
          <a:ext cx="4231764" cy="7448550"/>
        </p:xfrm>
        <a:graphic>
          <a:graphicData uri="http://schemas.openxmlformats.org/drawingml/2006/table">
            <a:tbl>
              <a:tblPr/>
              <a:tblGrid>
                <a:gridCol w="1408966"/>
                <a:gridCol w="1728211"/>
              </a:tblGrid>
              <a:tr h="98611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Job Title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Attendance (Y/N/Optional)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 gridSpan="2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Supplier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 hMerge="true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Supplier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 gridSpan="2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Meeting Chair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 hMerge="true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Meeting Chair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8" id="8"/>
          <p:cNvGraphicFramePr>
            <a:graphicFrameLocks noGrp="true"/>
          </p:cNvGraphicFramePr>
          <p:nvPr/>
        </p:nvGraphicFramePr>
        <p:xfrm>
          <a:off x="12402067" y="7851178"/>
          <a:ext cx="5482702" cy="2235150"/>
        </p:xfrm>
        <a:graphic>
          <a:graphicData uri="http://schemas.openxmlformats.org/drawingml/2006/table">
            <a:tbl>
              <a:tblPr/>
              <a:tblGrid>
                <a:gridCol w="3555598"/>
                <a:gridCol w="1927104"/>
              </a:tblGrid>
              <a:tr h="74505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Canva Sans Bold"/>
                          <a:ea typeface="Canva Sans Bold"/>
                          <a:cs typeface="Canva Sans Bold"/>
                          <a:sym typeface="Canva Sans Bold"/>
                        </a:rPr>
                        <a:t>Meeting Outputs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Canva Sans Bold"/>
                          <a:ea typeface="Canva Sans Bold"/>
                          <a:cs typeface="Canva Sans Bold"/>
                          <a:sym typeface="Canva Sans Bold"/>
                        </a:rPr>
                        <a:t>Owner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4505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Notes, minutes &amp; actions log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505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Escalations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944088" y="26111"/>
            <a:ext cx="11182613" cy="10182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345"/>
              </a:lnSpc>
            </a:pPr>
            <a:r>
              <a:rPr lang="en-US" sz="5960">
                <a:solidFill>
                  <a:srgbClr val="45B48A"/>
                </a:solidFill>
                <a:latin typeface="Anton"/>
                <a:ea typeface="Anton"/>
                <a:cs typeface="Anton"/>
                <a:sym typeface="Anton"/>
              </a:rPr>
              <a:t>SERVICE REVIEW MEETING</a:t>
            </a:r>
          </a:p>
        </p:txBody>
      </p:sp>
      <p:graphicFrame>
        <p:nvGraphicFramePr>
          <p:cNvPr name="Table 3" id="3"/>
          <p:cNvGraphicFramePr>
            <a:graphicFrameLocks noGrp="true"/>
          </p:cNvGraphicFramePr>
          <p:nvPr/>
        </p:nvGraphicFramePr>
        <p:xfrm>
          <a:off x="859476" y="1393548"/>
          <a:ext cx="11351836" cy="8701924"/>
        </p:xfrm>
        <a:graphic>
          <a:graphicData uri="http://schemas.openxmlformats.org/drawingml/2006/table">
            <a:tbl>
              <a:tblPr/>
              <a:tblGrid>
                <a:gridCol w="1889797"/>
                <a:gridCol w="9462039"/>
              </a:tblGrid>
              <a:tr h="11469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Purpose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2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Objectives, Frequency &amp; Format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65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Pre-Meeting Requirements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522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Target Agenda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name="Group 4" id="4"/>
          <p:cNvGrpSpPr/>
          <p:nvPr/>
        </p:nvGrpSpPr>
        <p:grpSpPr>
          <a:xfrm rot="0">
            <a:off x="5278475" y="9258300"/>
            <a:ext cx="5574814" cy="1296350"/>
            <a:chOff x="0" y="0"/>
            <a:chExt cx="1468264" cy="341426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468264" cy="341426"/>
            </a:xfrm>
            <a:custGeom>
              <a:avLst/>
              <a:gdLst/>
              <a:ahLst/>
              <a:cxnLst/>
              <a:rect r="r" b="b" t="t" l="l"/>
              <a:pathLst>
                <a:path h="341426" w="1468264">
                  <a:moveTo>
                    <a:pt x="0" y="0"/>
                  </a:moveTo>
                  <a:lnTo>
                    <a:pt x="1468264" y="0"/>
                  </a:lnTo>
                  <a:lnTo>
                    <a:pt x="1468264" y="341426"/>
                  </a:lnTo>
                  <a:lnTo>
                    <a:pt x="0" y="341426"/>
                  </a:lnTo>
                  <a:close/>
                </a:path>
              </a:pathLst>
            </a:custGeom>
            <a:solidFill>
              <a:srgbClr val="45B48A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-47625"/>
              <a:ext cx="1468264" cy="389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  <a:r>
                <a:rPr lang="en-US" sz="2400">
                  <a:solidFill>
                    <a:srgbClr val="FEDD58"/>
                  </a:solidFill>
                  <a:latin typeface="Anton"/>
                  <a:ea typeface="Anton"/>
                  <a:cs typeface="Anton"/>
                  <a:sym typeface="Anton"/>
                </a:rPr>
                <a:t>EDIT TO SUIT</a:t>
              </a:r>
            </a:p>
          </p:txBody>
        </p:sp>
      </p:grpSp>
      <p:graphicFrame>
        <p:nvGraphicFramePr>
          <p:cNvPr name="Table 7" id="7"/>
          <p:cNvGraphicFramePr>
            <a:graphicFrameLocks noGrp="true"/>
          </p:cNvGraphicFramePr>
          <p:nvPr/>
        </p:nvGraphicFramePr>
        <p:xfrm>
          <a:off x="13027536" y="140411"/>
          <a:ext cx="4231764" cy="7448550"/>
        </p:xfrm>
        <a:graphic>
          <a:graphicData uri="http://schemas.openxmlformats.org/drawingml/2006/table">
            <a:tbl>
              <a:tblPr/>
              <a:tblGrid>
                <a:gridCol w="1408966"/>
                <a:gridCol w="1728211"/>
              </a:tblGrid>
              <a:tr h="98611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Job Title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Attendance (Y/N/Optional)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 gridSpan="2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Supplier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 hMerge="true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Supplier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 gridSpan="2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Meeting Chair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 hMerge="true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Meeting Chair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8" id="8"/>
          <p:cNvGraphicFramePr>
            <a:graphicFrameLocks noGrp="true"/>
          </p:cNvGraphicFramePr>
          <p:nvPr/>
        </p:nvGraphicFramePr>
        <p:xfrm>
          <a:off x="12402067" y="7851178"/>
          <a:ext cx="5482702" cy="2235150"/>
        </p:xfrm>
        <a:graphic>
          <a:graphicData uri="http://schemas.openxmlformats.org/drawingml/2006/table">
            <a:tbl>
              <a:tblPr/>
              <a:tblGrid>
                <a:gridCol w="3555598"/>
                <a:gridCol w="1927104"/>
              </a:tblGrid>
              <a:tr h="74505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Canva Sans Bold"/>
                          <a:ea typeface="Canva Sans Bold"/>
                          <a:cs typeface="Canva Sans Bold"/>
                          <a:sym typeface="Canva Sans Bold"/>
                        </a:rPr>
                        <a:t>Meeting Outputs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Canva Sans Bold"/>
                          <a:ea typeface="Canva Sans Bold"/>
                          <a:cs typeface="Canva Sans Bold"/>
                          <a:sym typeface="Canva Sans Bold"/>
                        </a:rPr>
                        <a:t>Owner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4505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Notes, minutes &amp; actions log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505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Escalations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944088" y="26111"/>
            <a:ext cx="11182613" cy="10182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345"/>
              </a:lnSpc>
            </a:pPr>
            <a:r>
              <a:rPr lang="en-US" sz="5960">
                <a:solidFill>
                  <a:srgbClr val="45B48A"/>
                </a:solidFill>
                <a:latin typeface="Anton"/>
                <a:ea typeface="Anton"/>
                <a:cs typeface="Anton"/>
                <a:sym typeface="Anton"/>
              </a:rPr>
              <a:t>OPERATIONAL CALLS/ MEETING</a:t>
            </a:r>
          </a:p>
        </p:txBody>
      </p:sp>
      <p:graphicFrame>
        <p:nvGraphicFramePr>
          <p:cNvPr name="Table 3" id="3"/>
          <p:cNvGraphicFramePr>
            <a:graphicFrameLocks noGrp="true"/>
          </p:cNvGraphicFramePr>
          <p:nvPr/>
        </p:nvGraphicFramePr>
        <p:xfrm>
          <a:off x="859476" y="1393548"/>
          <a:ext cx="11351836" cy="8701924"/>
        </p:xfrm>
        <a:graphic>
          <a:graphicData uri="http://schemas.openxmlformats.org/drawingml/2006/table">
            <a:tbl>
              <a:tblPr/>
              <a:tblGrid>
                <a:gridCol w="1889797"/>
                <a:gridCol w="9462039"/>
              </a:tblGrid>
              <a:tr h="11469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Purpose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26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Objectives, Frequency &amp; Format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65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Pre-Meeting Requirements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522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Target Agenda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name="Group 4" id="4"/>
          <p:cNvGrpSpPr/>
          <p:nvPr/>
        </p:nvGrpSpPr>
        <p:grpSpPr>
          <a:xfrm rot="0">
            <a:off x="5278475" y="9258300"/>
            <a:ext cx="5574814" cy="1296350"/>
            <a:chOff x="0" y="0"/>
            <a:chExt cx="1468264" cy="341426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468264" cy="341426"/>
            </a:xfrm>
            <a:custGeom>
              <a:avLst/>
              <a:gdLst/>
              <a:ahLst/>
              <a:cxnLst/>
              <a:rect r="r" b="b" t="t" l="l"/>
              <a:pathLst>
                <a:path h="341426" w="1468264">
                  <a:moveTo>
                    <a:pt x="0" y="0"/>
                  </a:moveTo>
                  <a:lnTo>
                    <a:pt x="1468264" y="0"/>
                  </a:lnTo>
                  <a:lnTo>
                    <a:pt x="1468264" y="341426"/>
                  </a:lnTo>
                  <a:lnTo>
                    <a:pt x="0" y="341426"/>
                  </a:lnTo>
                  <a:close/>
                </a:path>
              </a:pathLst>
            </a:custGeom>
            <a:solidFill>
              <a:srgbClr val="45B48A"/>
            </a:solidFill>
          </p:spPr>
        </p:sp>
        <p:sp>
          <p:nvSpPr>
            <p:cNvPr name="TextBox 6" id="6"/>
            <p:cNvSpPr txBox="true"/>
            <p:nvPr/>
          </p:nvSpPr>
          <p:spPr>
            <a:xfrm>
              <a:off x="0" y="-47625"/>
              <a:ext cx="1468264" cy="38905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360"/>
                </a:lnSpc>
              </a:pPr>
              <a:r>
                <a:rPr lang="en-US" sz="2400">
                  <a:solidFill>
                    <a:srgbClr val="FEDD58"/>
                  </a:solidFill>
                  <a:latin typeface="Anton"/>
                  <a:ea typeface="Anton"/>
                  <a:cs typeface="Anton"/>
                  <a:sym typeface="Anton"/>
                </a:rPr>
                <a:t>EDIT TO SUIT</a:t>
              </a:r>
            </a:p>
          </p:txBody>
        </p:sp>
      </p:grpSp>
      <p:graphicFrame>
        <p:nvGraphicFramePr>
          <p:cNvPr name="Table 7" id="7"/>
          <p:cNvGraphicFramePr>
            <a:graphicFrameLocks noGrp="true"/>
          </p:cNvGraphicFramePr>
          <p:nvPr/>
        </p:nvGraphicFramePr>
        <p:xfrm>
          <a:off x="13027536" y="140411"/>
          <a:ext cx="4231764" cy="7448550"/>
        </p:xfrm>
        <a:graphic>
          <a:graphicData uri="http://schemas.openxmlformats.org/drawingml/2006/table">
            <a:tbl>
              <a:tblPr/>
              <a:tblGrid>
                <a:gridCol w="1408966"/>
                <a:gridCol w="1728211"/>
              </a:tblGrid>
              <a:tr h="98611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Job Title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Attendance (Y/N/Optional)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 gridSpan="2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Supplier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 hMerge="true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Supplier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48">
                <a:tc gridSpan="2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Meeting Chair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 hMerge="true"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Meeting Chair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18048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8" id="8"/>
          <p:cNvGraphicFramePr>
            <a:graphicFrameLocks noGrp="true"/>
          </p:cNvGraphicFramePr>
          <p:nvPr/>
        </p:nvGraphicFramePr>
        <p:xfrm>
          <a:off x="12402067" y="7851178"/>
          <a:ext cx="5482702" cy="2235150"/>
        </p:xfrm>
        <a:graphic>
          <a:graphicData uri="http://schemas.openxmlformats.org/drawingml/2006/table">
            <a:tbl>
              <a:tblPr/>
              <a:tblGrid>
                <a:gridCol w="3555598"/>
                <a:gridCol w="1927104"/>
              </a:tblGrid>
              <a:tr h="74505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Canva Sans Bold"/>
                          <a:ea typeface="Canva Sans Bold"/>
                          <a:cs typeface="Canva Sans Bold"/>
                          <a:sym typeface="Canva Sans Bold"/>
                        </a:rPr>
                        <a:t>Meeting Outputs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 b="true">
                          <a:solidFill>
                            <a:srgbClr val="FFFFFF"/>
                          </a:solidFill>
                          <a:latin typeface="Canva Sans Bold"/>
                          <a:ea typeface="Canva Sans Bold"/>
                          <a:cs typeface="Canva Sans Bold"/>
                          <a:sym typeface="Canva Sans Bold"/>
                        </a:rPr>
                        <a:t>Owner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74505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Notes, minutes &amp; actions log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505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Canva Sans"/>
                          <a:ea typeface="Canva Sans"/>
                          <a:cs typeface="Canva Sans"/>
                          <a:sym typeface="Canva Sans"/>
                        </a:rPr>
                        <a:t>Escalations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10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name="Table 2" id="2"/>
          <p:cNvGraphicFramePr>
            <a:graphicFrameLocks noGrp="true"/>
          </p:cNvGraphicFramePr>
          <p:nvPr/>
        </p:nvGraphicFramePr>
        <p:xfrm>
          <a:off x="1028700" y="2016535"/>
          <a:ext cx="16230600" cy="7241765"/>
        </p:xfrm>
        <a:graphic>
          <a:graphicData uri="http://schemas.openxmlformats.org/drawingml/2006/table">
            <a:tbl>
              <a:tblPr/>
              <a:tblGrid>
                <a:gridCol w="4057650"/>
                <a:gridCol w="4057650"/>
                <a:gridCol w="4057650"/>
                <a:gridCol w="4057650"/>
              </a:tblGrid>
              <a:tr h="112031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JOB TITLE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OPERATIONAL CALLS/ MEETINGS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SERVICE REVIEW MEETING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FFFFFF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EXECUTIVE PARTNERSHIP MEETINGS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B48A"/>
                    </a:solidFill>
                  </a:tcPr>
                </a:tc>
              </a:tr>
              <a:tr h="204048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HEAD OF SRM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Optional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Y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Y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48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PROCUREMENT MANAGER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N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Y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Y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482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DIRECTOR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DM Sans"/>
                          <a:ea typeface="DM Sans"/>
                          <a:cs typeface="DM Sans"/>
                          <a:sym typeface="DM Sans"/>
                        </a:rPr>
                        <a:t>N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Optional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60"/>
                        </a:lnSpc>
                        <a:defRPr/>
                      </a:pPr>
                      <a:r>
                        <a:rPr lang="en-US" sz="1900" b="true">
                          <a:solidFill>
                            <a:srgbClr val="000000"/>
                          </a:solidFill>
                          <a:latin typeface="DM Sans Bold"/>
                          <a:ea typeface="DM Sans Bold"/>
                          <a:cs typeface="DM Sans Bold"/>
                          <a:sym typeface="DM Sans Bold"/>
                        </a:rPr>
                        <a:t>Y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3" id="3"/>
          <p:cNvSpPr txBox="true"/>
          <p:nvPr/>
        </p:nvSpPr>
        <p:spPr>
          <a:xfrm rot="0">
            <a:off x="875971" y="216853"/>
            <a:ext cx="17259300" cy="1134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0"/>
              </a:lnSpc>
            </a:pPr>
            <a:r>
              <a:rPr lang="en-US" sz="6700">
                <a:solidFill>
                  <a:srgbClr val="45B48A"/>
                </a:solidFill>
                <a:latin typeface="Anton"/>
                <a:ea typeface="Anton"/>
                <a:cs typeface="Anton"/>
                <a:sym typeface="Anton"/>
              </a:rPr>
              <a:t>Appendix A. Meeting Attendees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DAGroOpGcjQ</dc:identifier>
  <dcterms:modified xsi:type="dcterms:W3CDTF">2011-08-01T06:04:30Z</dcterms:modified>
  <cp:revision>1</cp:revision>
  <dc:title>Supplier Governance Meeting Structure</dc:title>
</cp:coreProperties>
</file>